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693400" cy="7556500"/>
  <p:notesSz cx="6858000" cy="9144000"/>
  <p:embeddedFontLst>
    <p:embeddedFont>
      <p:font typeface="Inter Bold Italics" panose="020B0604020202020204" charset="0"/>
      <p:regular r:id="rId3"/>
    </p:embeddedFont>
    <p:embeddedFont>
      <p:font typeface="Old Standard" panose="020B0604020202020204" charset="0"/>
      <p:regular r:id="rId4"/>
    </p:embeddedFont>
    <p:embeddedFont>
      <p:font typeface="Inter Bold" panose="020B0604020202020204" charset="0"/>
      <p:regular r:id="rId5"/>
    </p:embeddedFont>
    <p:embeddedFont>
      <p:font typeface="Inter" panose="020B0604020202020204" charset="0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1368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9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38" Type="http://schemas.openxmlformats.org/officeDocument/2006/relationships/image" Target="../media/image3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37" Type="http://schemas.openxmlformats.org/officeDocument/2006/relationships/image" Target="../media/image13.png"/><Relationship Id="rId40" Type="http://schemas.openxmlformats.org/officeDocument/2006/relationships/image" Target="../media/image15.png"/><Relationship Id="rId5" Type="http://schemas.openxmlformats.org/officeDocument/2006/relationships/image" Target="../media/image4.png"/><Relationship Id="rId36" Type="http://schemas.openxmlformats.org/officeDocument/2006/relationships/image" Target="../media/image35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5426" y="691127"/>
            <a:ext cx="10026873" cy="150199"/>
          </a:xfrm>
          <a:custGeom>
            <a:avLst/>
            <a:gdLst/>
            <a:ahLst/>
            <a:cxnLst/>
            <a:rect l="l" t="t" r="r" b="b"/>
            <a:pathLst>
              <a:path w="10026873" h="150199">
                <a:moveTo>
                  <a:pt x="0" y="0"/>
                </a:moveTo>
                <a:lnTo>
                  <a:pt x="10026873" y="0"/>
                </a:lnTo>
                <a:lnTo>
                  <a:pt x="10026873" y="150199"/>
                </a:lnTo>
                <a:lnTo>
                  <a:pt x="0" y="1501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182425" y="1242452"/>
            <a:ext cx="375739" cy="492882"/>
          </a:xfrm>
          <a:custGeom>
            <a:avLst/>
            <a:gdLst/>
            <a:ahLst/>
            <a:cxnLst/>
            <a:rect l="l" t="t" r="r" b="b"/>
            <a:pathLst>
              <a:path w="375739" h="492882">
                <a:moveTo>
                  <a:pt x="0" y="0"/>
                </a:moveTo>
                <a:lnTo>
                  <a:pt x="375739" y="0"/>
                </a:lnTo>
                <a:lnTo>
                  <a:pt x="375739" y="492882"/>
                </a:lnTo>
                <a:lnTo>
                  <a:pt x="0" y="492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2178" b="-1217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426158" y="1323457"/>
            <a:ext cx="179715" cy="438079"/>
          </a:xfrm>
          <a:custGeom>
            <a:avLst/>
            <a:gdLst/>
            <a:ahLst/>
            <a:cxnLst/>
            <a:rect l="l" t="t" r="r" b="b"/>
            <a:pathLst>
              <a:path w="137397" h="438079">
                <a:moveTo>
                  <a:pt x="0" y="0"/>
                </a:moveTo>
                <a:lnTo>
                  <a:pt x="137397" y="0"/>
                </a:lnTo>
                <a:lnTo>
                  <a:pt x="137397" y="438080"/>
                </a:lnTo>
                <a:lnTo>
                  <a:pt x="0" y="4380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617738" y="1257821"/>
            <a:ext cx="334125" cy="438079"/>
          </a:xfrm>
          <a:custGeom>
            <a:avLst/>
            <a:gdLst/>
            <a:ahLst/>
            <a:cxnLst/>
            <a:rect l="l" t="t" r="r" b="b"/>
            <a:pathLst>
              <a:path w="334125" h="438079">
                <a:moveTo>
                  <a:pt x="0" y="0"/>
                </a:moveTo>
                <a:lnTo>
                  <a:pt x="334125" y="0"/>
                </a:lnTo>
                <a:lnTo>
                  <a:pt x="334125" y="438080"/>
                </a:lnTo>
                <a:lnTo>
                  <a:pt x="0" y="4380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209" b="-1220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324565" y="1905135"/>
            <a:ext cx="4812025" cy="147070"/>
          </a:xfrm>
          <a:custGeom>
            <a:avLst/>
            <a:gdLst/>
            <a:ahLst/>
            <a:cxnLst/>
            <a:rect l="l" t="t" r="r" b="b"/>
            <a:pathLst>
              <a:path w="4812025" h="147070">
                <a:moveTo>
                  <a:pt x="0" y="0"/>
                </a:moveTo>
                <a:lnTo>
                  <a:pt x="4812025" y="0"/>
                </a:lnTo>
                <a:lnTo>
                  <a:pt x="4812025" y="147070"/>
                </a:lnTo>
                <a:lnTo>
                  <a:pt x="0" y="1470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03476" y="2004379"/>
            <a:ext cx="311073" cy="349594"/>
          </a:xfrm>
          <a:custGeom>
            <a:avLst/>
            <a:gdLst/>
            <a:ahLst/>
            <a:cxnLst/>
            <a:rect l="l" t="t" r="r" b="b"/>
            <a:pathLst>
              <a:path w="268549" h="294139">
                <a:moveTo>
                  <a:pt x="0" y="0"/>
                </a:moveTo>
                <a:lnTo>
                  <a:pt x="268549" y="0"/>
                </a:lnTo>
                <a:lnTo>
                  <a:pt x="268549" y="294139"/>
                </a:lnTo>
                <a:lnTo>
                  <a:pt x="0" y="2941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433038" y="2368409"/>
            <a:ext cx="4757774" cy="132624"/>
          </a:xfrm>
          <a:custGeom>
            <a:avLst/>
            <a:gdLst/>
            <a:ahLst/>
            <a:cxnLst/>
            <a:rect l="l" t="t" r="r" b="b"/>
            <a:pathLst>
              <a:path w="4812025" h="150199">
                <a:moveTo>
                  <a:pt x="0" y="0"/>
                </a:moveTo>
                <a:lnTo>
                  <a:pt x="4812025" y="0"/>
                </a:lnTo>
                <a:lnTo>
                  <a:pt x="4812025" y="150198"/>
                </a:lnTo>
                <a:lnTo>
                  <a:pt x="0" y="15019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5042206" y="4844580"/>
            <a:ext cx="1205348" cy="876159"/>
          </a:xfrm>
          <a:custGeom>
            <a:avLst/>
            <a:gdLst/>
            <a:ahLst/>
            <a:cxnLst/>
            <a:rect l="l" t="t" r="r" b="b"/>
            <a:pathLst>
              <a:path w="1205348" h="876159">
                <a:moveTo>
                  <a:pt x="0" y="0"/>
                </a:moveTo>
                <a:lnTo>
                  <a:pt x="1205348" y="0"/>
                </a:lnTo>
                <a:lnTo>
                  <a:pt x="1205348" y="876159"/>
                </a:lnTo>
                <a:lnTo>
                  <a:pt x="0" y="8761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5452608" y="4929953"/>
            <a:ext cx="402824" cy="438079"/>
          </a:xfrm>
          <a:custGeom>
            <a:avLst/>
            <a:gdLst/>
            <a:ahLst/>
            <a:cxnLst/>
            <a:rect l="l" t="t" r="r" b="b"/>
            <a:pathLst>
              <a:path w="402824" h="438079">
                <a:moveTo>
                  <a:pt x="0" y="0"/>
                </a:moveTo>
                <a:lnTo>
                  <a:pt x="402824" y="0"/>
                </a:lnTo>
                <a:lnTo>
                  <a:pt x="402824" y="438080"/>
                </a:lnTo>
                <a:lnTo>
                  <a:pt x="0" y="4380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6396609" y="4844580"/>
            <a:ext cx="1260023" cy="920677"/>
          </a:xfrm>
          <a:custGeom>
            <a:avLst/>
            <a:gdLst/>
            <a:ahLst/>
            <a:cxnLst/>
            <a:rect l="l" t="t" r="r" b="b"/>
            <a:pathLst>
              <a:path w="1254172" h="911649">
                <a:moveTo>
                  <a:pt x="0" y="0"/>
                </a:moveTo>
                <a:lnTo>
                  <a:pt x="1254173" y="0"/>
                </a:lnTo>
                <a:lnTo>
                  <a:pt x="1254173" y="911649"/>
                </a:lnTo>
                <a:lnTo>
                  <a:pt x="0" y="9116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6843084" y="4922480"/>
            <a:ext cx="402824" cy="438079"/>
          </a:xfrm>
          <a:custGeom>
            <a:avLst/>
            <a:gdLst/>
            <a:ahLst/>
            <a:cxnLst/>
            <a:rect l="l" t="t" r="r" b="b"/>
            <a:pathLst>
              <a:path w="402824" h="438079">
                <a:moveTo>
                  <a:pt x="0" y="0"/>
                </a:moveTo>
                <a:lnTo>
                  <a:pt x="402823" y="0"/>
                </a:lnTo>
                <a:lnTo>
                  <a:pt x="402823" y="438080"/>
                </a:lnTo>
                <a:lnTo>
                  <a:pt x="0" y="43808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7762423" y="4812166"/>
            <a:ext cx="1242627" cy="918918"/>
          </a:xfrm>
          <a:custGeom>
            <a:avLst/>
            <a:gdLst/>
            <a:ahLst/>
            <a:cxnLst/>
            <a:rect l="l" t="t" r="r" b="b"/>
            <a:pathLst>
              <a:path w="1205348" h="876159">
                <a:moveTo>
                  <a:pt x="0" y="0"/>
                </a:moveTo>
                <a:lnTo>
                  <a:pt x="1205348" y="0"/>
                </a:lnTo>
                <a:lnTo>
                  <a:pt x="1205348" y="876159"/>
                </a:lnTo>
                <a:lnTo>
                  <a:pt x="0" y="87615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9133241" y="4754880"/>
            <a:ext cx="1187843" cy="992631"/>
          </a:xfrm>
          <a:custGeom>
            <a:avLst/>
            <a:gdLst/>
            <a:ahLst/>
            <a:cxnLst/>
            <a:rect l="l" t="t" r="r" b="b"/>
            <a:pathLst>
              <a:path w="1205348" h="876159">
                <a:moveTo>
                  <a:pt x="0" y="0"/>
                </a:moveTo>
                <a:lnTo>
                  <a:pt x="1205348" y="0"/>
                </a:lnTo>
                <a:lnTo>
                  <a:pt x="1205348" y="876159"/>
                </a:lnTo>
                <a:lnTo>
                  <a:pt x="0" y="87615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8201437" y="5026114"/>
            <a:ext cx="438260" cy="197217"/>
          </a:xfrm>
          <a:custGeom>
            <a:avLst/>
            <a:gdLst/>
            <a:ahLst/>
            <a:cxnLst/>
            <a:rect l="l" t="t" r="r" b="b"/>
            <a:pathLst>
              <a:path w="438260" h="197217">
                <a:moveTo>
                  <a:pt x="0" y="0"/>
                </a:moveTo>
                <a:lnTo>
                  <a:pt x="438260" y="0"/>
                </a:lnTo>
                <a:lnTo>
                  <a:pt x="438260" y="197217"/>
                </a:lnTo>
                <a:lnTo>
                  <a:pt x="0" y="19721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36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9626822" y="4983847"/>
            <a:ext cx="200680" cy="290841"/>
          </a:xfrm>
          <a:custGeom>
            <a:avLst/>
            <a:gdLst/>
            <a:ahLst/>
            <a:cxnLst/>
            <a:rect l="l" t="t" r="r" b="b"/>
            <a:pathLst>
              <a:path w="200680" h="290841">
                <a:moveTo>
                  <a:pt x="0" y="0"/>
                </a:moveTo>
                <a:lnTo>
                  <a:pt x="200680" y="0"/>
                </a:lnTo>
                <a:lnTo>
                  <a:pt x="200680" y="290842"/>
                </a:lnTo>
                <a:lnTo>
                  <a:pt x="0" y="290842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="" xmlns:asvg="http://schemas.microsoft.com/office/drawing/2016/SVG/main" r:embed="rId38"/>
                </a:ext>
              </a:extLst>
            </a:blip>
            <a:stretch>
              <a:fillRect/>
            </a:stretch>
          </a:blipFill>
        </p:spPr>
      </p:sp>
      <p:sp>
        <p:nvSpPr>
          <p:cNvPr id="39" name="TextBox 39"/>
          <p:cNvSpPr txBox="1"/>
          <p:nvPr/>
        </p:nvSpPr>
        <p:spPr>
          <a:xfrm>
            <a:off x="5172218" y="4742944"/>
            <a:ext cx="1113704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1200" b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RESULTADOS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346000" y="899336"/>
            <a:ext cx="4255416" cy="52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3499" spc="-174" dirty="0">
                <a:solidFill>
                  <a:srgbClr val="4D4D4D"/>
                </a:solidFill>
                <a:latin typeface="Old Standard"/>
                <a:ea typeface="Old Standard"/>
                <a:cs typeface="Old Standard"/>
                <a:sym typeface="Old Standard"/>
              </a:rPr>
              <a:t>NOME DO PROJETO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161104" y="3198182"/>
            <a:ext cx="1552887" cy="20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dirty="0" smtClean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SOBRE O </a:t>
            </a:r>
            <a:r>
              <a:rPr lang="en-US" sz="1200" b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PROJETO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136696" y="3440064"/>
            <a:ext cx="5326012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399"/>
              </a:lnSpc>
            </a:pP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Texto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com 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até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</a:t>
            </a:r>
            <a:r>
              <a:rPr lang="en-US" sz="999" dirty="0" smtClean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80</a:t>
            </a:r>
            <a:r>
              <a:rPr lang="en-US" sz="999" dirty="0" smtClean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palavras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.</a:t>
            </a:r>
          </a:p>
          <a:p>
            <a:pPr algn="just">
              <a:lnSpc>
                <a:spcPts val="1399"/>
              </a:lnSpc>
            </a:pP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Responder de forma 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objetiva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:</a:t>
            </a:r>
          </a:p>
          <a:p>
            <a:pPr algn="just">
              <a:lnSpc>
                <a:spcPts val="1399"/>
              </a:lnSpc>
            </a:pP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O que é o 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projeto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?</a:t>
            </a:r>
          </a:p>
          <a:p>
            <a:pPr algn="just">
              <a:lnSpc>
                <a:spcPts val="1399"/>
              </a:lnSpc>
            </a:pP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Qual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seu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objetivo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?</a:t>
            </a:r>
          </a:p>
          <a:p>
            <a:pPr algn="just">
              <a:lnSpc>
                <a:spcPts val="1399"/>
              </a:lnSpc>
            </a:pP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Quem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é o 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público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atendido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?</a:t>
            </a:r>
          </a:p>
          <a:p>
            <a:pPr algn="just">
              <a:lnSpc>
                <a:spcPts val="1399"/>
              </a:lnSpc>
            </a:pPr>
            <a:r>
              <a:rPr lang="en-US" sz="999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Evitar</a:t>
            </a:r>
            <a:r>
              <a:rPr lang="en-US" sz="999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 </a:t>
            </a:r>
            <a:r>
              <a:rPr lang="en-US" sz="999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textos</a:t>
            </a:r>
            <a:r>
              <a:rPr lang="en-US" sz="999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 </a:t>
            </a:r>
            <a:r>
              <a:rPr lang="en-US" sz="999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excessivamente</a:t>
            </a:r>
            <a:r>
              <a:rPr lang="en-US" sz="999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 </a:t>
            </a:r>
            <a:r>
              <a:rPr lang="en-US" sz="999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longos</a:t>
            </a:r>
            <a:r>
              <a:rPr lang="en-US" sz="999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.</a:t>
            </a:r>
          </a:p>
          <a:p>
            <a:pPr algn="just">
              <a:lnSpc>
                <a:spcPts val="1399"/>
              </a:lnSpc>
            </a:pPr>
            <a:endParaRPr lang="en-US" sz="999" b="1" dirty="0">
              <a:solidFill>
                <a:srgbClr val="4D4D4D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5182425" y="5377158"/>
            <a:ext cx="874043" cy="115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"/>
              </a:lnSpc>
            </a:pPr>
            <a:r>
              <a:rPr lang="en-US" sz="649" b="1" dirty="0" smtClean="0">
                <a:solidFill>
                  <a:srgbClr val="4D4D4D"/>
                </a:solidFill>
                <a:latin typeface="Inter Bold"/>
                <a:ea typeface="Inter Bold"/>
                <a:cs typeface="Inter Bold"/>
                <a:sym typeface="Inter Bold"/>
              </a:rPr>
              <a:t>B</a:t>
            </a:r>
            <a:r>
              <a:rPr lang="en-US" sz="649" b="1" dirty="0" smtClean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BENEFICIÁRIO</a:t>
            </a:r>
            <a:r>
              <a:rPr lang="en-US" sz="649" b="1" dirty="0" smtClean="0">
                <a:solidFill>
                  <a:srgbClr val="4D4D4D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endParaRPr lang="en-US" sz="649" b="1" dirty="0">
              <a:solidFill>
                <a:srgbClr val="4D4D4D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5685707" y="1428838"/>
            <a:ext cx="725807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1200" b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CURSO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5636475" y="1648744"/>
            <a:ext cx="1247876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Nome do 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curso</a:t>
            </a:r>
            <a:endParaRPr lang="en-US" sz="999" dirty="0">
              <a:solidFill>
                <a:srgbClr val="4D4D4D"/>
              </a:solidFill>
              <a:latin typeface="Old Standard" panose="020B0604020202020204" charset="0"/>
              <a:ea typeface="Old Standard" panose="020B0604020202020204" charset="0"/>
              <a:cs typeface="Old Standard" panose="020B0604020202020204" charset="0"/>
              <a:sym typeface="Inter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8014201" y="1423831"/>
            <a:ext cx="1665525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1200" b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COORDENADOR(A</a:t>
            </a:r>
            <a:r>
              <a:rPr lang="en-US" sz="999" b="1" dirty="0">
                <a:solidFill>
                  <a:srgbClr val="4D4D4D"/>
                </a:solidFill>
                <a:latin typeface="Inter Bold"/>
                <a:ea typeface="Inter Bold"/>
                <a:cs typeface="Inter Bold"/>
                <a:sym typeface="Inter Bold"/>
              </a:rPr>
              <a:t>)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104535" y="1636500"/>
            <a:ext cx="1994619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Nome</a:t>
            </a:r>
            <a:r>
              <a:rPr lang="en-US" sz="999" dirty="0">
                <a:solidFill>
                  <a:srgbClr val="4D4D4D"/>
                </a:solidFill>
                <a:latin typeface="Inter"/>
                <a:ea typeface="Inter"/>
                <a:cs typeface="Inter"/>
                <a:sym typeface="Inter"/>
              </a:rPr>
              <a:t> do(a), </a:t>
            </a:r>
            <a:r>
              <a:rPr lang="en-US" sz="999" dirty="0">
                <a:solidFill>
                  <a:srgbClr val="4D4D4D"/>
                </a:solidFill>
                <a:latin typeface="Inter"/>
                <a:ea typeface="Inter"/>
                <a:cs typeface="Inter"/>
                <a:sym typeface="Inter"/>
              </a:rPr>
              <a:t>coordenador</a:t>
            </a:r>
            <a:r>
              <a:rPr lang="en-US" sz="999" dirty="0">
                <a:solidFill>
                  <a:srgbClr val="4D4D4D"/>
                </a:solidFill>
                <a:latin typeface="Inter"/>
                <a:ea typeface="Inter"/>
                <a:cs typeface="Inter"/>
                <a:sym typeface="Inter"/>
              </a:rPr>
              <a:t>(a)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5680203" y="2022410"/>
            <a:ext cx="1584837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1200" b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ÁREA TEMÁTICA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5654020" y="2197574"/>
            <a:ext cx="1496880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Nome da 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área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</a:t>
            </a:r>
            <a:r>
              <a:rPr lang="en-US" sz="999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temática</a:t>
            </a:r>
            <a:endParaRPr lang="en-US" sz="999" dirty="0">
              <a:solidFill>
                <a:srgbClr val="4D4D4D"/>
              </a:solidFill>
              <a:latin typeface="Old Standard" panose="020B0604020202020204" charset="0"/>
              <a:ea typeface="Old Standard" panose="020B0604020202020204" charset="0"/>
              <a:cs typeface="Old Standard" panose="020B0604020202020204" charset="0"/>
              <a:sym typeface="Inter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5303476" y="2532172"/>
            <a:ext cx="4833114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1200" b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OBJETIVOS DE DESENVOLVIMENTO SUSTENTÁVEL (ODS</a:t>
            </a:r>
            <a:r>
              <a:rPr lang="en-US" sz="999" b="1" dirty="0">
                <a:solidFill>
                  <a:srgbClr val="4D4D4D"/>
                </a:solidFill>
                <a:latin typeface="Inter Bold"/>
                <a:ea typeface="Inter Bold"/>
                <a:cs typeface="Inter Bold"/>
                <a:sym typeface="Inter Bold"/>
              </a:rPr>
              <a:t>)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798687" y="5301892"/>
            <a:ext cx="577368" cy="202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2"/>
              </a:lnSpc>
            </a:pPr>
            <a:r>
              <a:rPr lang="en-US" sz="626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ACÁMICOS</a:t>
            </a:r>
          </a:p>
          <a:p>
            <a:pPr algn="ctr">
              <a:lnSpc>
                <a:spcPts val="752"/>
              </a:lnSpc>
            </a:pPr>
            <a:r>
              <a:rPr lang="en-US" sz="626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ENVOLVIDOS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5161105" y="5842062"/>
            <a:ext cx="1552887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IMPACTO</a:t>
            </a:r>
            <a:r>
              <a:rPr lang="en-US" sz="1200" b="1" dirty="0">
                <a:solidFill>
                  <a:srgbClr val="4D4D4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1200" b="1" dirty="0"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SOCIA</a:t>
            </a:r>
            <a:r>
              <a:rPr lang="en-US" sz="1200" b="1" dirty="0">
                <a:latin typeface="Inter Bold"/>
                <a:ea typeface="Inter Bold"/>
                <a:cs typeface="Inter Bold"/>
                <a:sym typeface="Inter Bold"/>
              </a:rPr>
              <a:t>L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136696" y="6175417"/>
            <a:ext cx="5300811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9"/>
              </a:lnSpc>
            </a:pPr>
            <a:endParaRPr dirty="0"/>
          </a:p>
          <a:p>
            <a:pPr algn="l">
              <a:lnSpc>
                <a:spcPts val="1299"/>
              </a:lnSpc>
            </a:pP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Texto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com 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até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</a:t>
            </a:r>
            <a:r>
              <a:rPr lang="en-US" sz="1000" dirty="0" smtClean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40 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palavras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.</a:t>
            </a:r>
          </a:p>
          <a:p>
            <a:pPr algn="l">
              <a:lnSpc>
                <a:spcPts val="1299"/>
              </a:lnSpc>
            </a:pP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Descrever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objetivamente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:</a:t>
            </a:r>
          </a:p>
          <a:p>
            <a:pPr algn="l">
              <a:lnSpc>
                <a:spcPts val="1299"/>
              </a:lnSpc>
            </a:pP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–      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Qual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transformação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o 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projeto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proporcionou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 para a 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comunidade</a:t>
            </a:r>
            <a:r>
              <a:rPr lang="en-US" sz="1000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"/>
              </a:rPr>
              <a:t>?</a:t>
            </a:r>
          </a:p>
          <a:p>
            <a:pPr algn="l">
              <a:lnSpc>
                <a:spcPts val="1299"/>
              </a:lnSpc>
            </a:pPr>
            <a:endParaRPr lang="en-US" sz="928" dirty="0">
              <a:solidFill>
                <a:srgbClr val="4D4D4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374220" y="162577"/>
            <a:ext cx="4971780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4"/>
              </a:lnSpc>
            </a:pPr>
            <a:r>
              <a:rPr lang="en-US" sz="1400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ANUÁRIO DE EXTENSÃO UNIVERSITÁRIA 2026</a:t>
            </a:r>
          </a:p>
          <a:p>
            <a:pPr algn="ctr">
              <a:lnSpc>
                <a:spcPts val="1914"/>
              </a:lnSpc>
            </a:pPr>
            <a:r>
              <a:rPr lang="en-US" sz="1400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 Italics"/>
              </a:rPr>
              <a:t>Inovação</a:t>
            </a:r>
            <a:r>
              <a:rPr lang="en-US" sz="1400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 Italics"/>
              </a:rPr>
              <a:t> - </a:t>
            </a:r>
            <a:r>
              <a:rPr lang="en-US" sz="1400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 Italics"/>
              </a:rPr>
              <a:t>Integração</a:t>
            </a:r>
            <a:r>
              <a:rPr lang="en-US" sz="1400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 Italics"/>
              </a:rPr>
              <a:t> - </a:t>
            </a:r>
            <a:r>
              <a:rPr lang="en-US" sz="1400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 Italics"/>
              </a:rPr>
              <a:t>Transformação</a:t>
            </a:r>
            <a:r>
              <a:rPr lang="en-US" sz="1400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 Italics"/>
              </a:rPr>
              <a:t> Social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8179741" y="5304918"/>
            <a:ext cx="577368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2"/>
              </a:lnSpc>
            </a:pPr>
            <a:r>
              <a:rPr lang="en-US" sz="626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INSTITUIÇÕES PARCEIRAS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9481751" y="5322582"/>
            <a:ext cx="577368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2"/>
              </a:lnSpc>
            </a:pPr>
            <a:r>
              <a:rPr lang="en-US" sz="626" b="1" dirty="0">
                <a:solidFill>
                  <a:srgbClr val="4D4D4D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  <a:sym typeface="Inter Bold"/>
              </a:rPr>
              <a:t>MUNICÍPIOS ATENDIDOS</a:t>
            </a:r>
          </a:p>
        </p:txBody>
      </p:sp>
      <p:pic>
        <p:nvPicPr>
          <p:cNvPr id="57" name="Imagem 56"/>
          <p:cNvPicPr/>
          <p:nvPr/>
        </p:nvPicPr>
        <p:blipFill>
          <a:blip r:embed="rId39"/>
          <a:stretch>
            <a:fillRect/>
          </a:stretch>
        </p:blipFill>
        <p:spPr>
          <a:xfrm>
            <a:off x="7410672" y="13488"/>
            <a:ext cx="2921887" cy="726635"/>
          </a:xfrm>
          <a:prstGeom prst="rect">
            <a:avLst/>
          </a:prstGeom>
        </p:spPr>
      </p:pic>
      <p:pic>
        <p:nvPicPr>
          <p:cNvPr id="59" name="Imagem 58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73" y="1588931"/>
            <a:ext cx="4198904" cy="5281932"/>
          </a:xfrm>
          <a:prstGeom prst="rect">
            <a:avLst/>
          </a:prstGeom>
        </p:spPr>
      </p:pic>
      <p:sp>
        <p:nvSpPr>
          <p:cNvPr id="60" name="CaixaDeTexto 59"/>
          <p:cNvSpPr txBox="1"/>
          <p:nvPr/>
        </p:nvSpPr>
        <p:spPr>
          <a:xfrm>
            <a:off x="5303476" y="2711708"/>
            <a:ext cx="4005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FF0000"/>
                </a:solidFill>
                <a:latin typeface="Old Standard" panose="020B0604020202020204" charset="0"/>
                <a:ea typeface="Old Standard" panose="020B0604020202020204" charset="0"/>
                <a:cs typeface="Old Standard" panose="020B0604020202020204" charset="0"/>
              </a:rPr>
              <a:t>ÍCONES AQUI</a:t>
            </a:r>
            <a:endParaRPr lang="pt-BR" dirty="0">
              <a:solidFill>
                <a:srgbClr val="FF0000"/>
              </a:solidFill>
              <a:latin typeface="Old Standard" panose="020B0604020202020204" charset="0"/>
              <a:ea typeface="Old Standard" panose="020B0604020202020204" charset="0"/>
              <a:cs typeface="Old Standard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104</Words>
  <Application>Microsoft Office PowerPoint</Application>
  <PresentationFormat>Personalizar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Inter Bold Italics</vt:lpstr>
      <vt:lpstr>Old Standard</vt:lpstr>
      <vt:lpstr>Arial</vt:lpstr>
      <vt:lpstr>Inter Bold</vt:lpstr>
      <vt:lpstr>Inter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Anuário de Extensão</dc:title>
  <dc:creator>Elisangela Mantelli</dc:creator>
  <cp:lastModifiedBy>Elisangela Mantelli</cp:lastModifiedBy>
  <cp:revision>12</cp:revision>
  <dcterms:created xsi:type="dcterms:W3CDTF">2006-08-16T00:00:00Z</dcterms:created>
  <dcterms:modified xsi:type="dcterms:W3CDTF">2026-09-23T17:00:34Z</dcterms:modified>
  <dc:identifier>DAHSvjx6zcc</dc:identifier>
</cp:coreProperties>
</file>