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2" r:id="rId11"/>
    <p:sldId id="265" r:id="rId12"/>
    <p:sldId id="268" r:id="rId13"/>
    <p:sldId id="267" r:id="rId14"/>
  </p:sldIdLst>
  <p:sldSz cx="18288000" cy="10287000"/>
  <p:notesSz cx="6858000" cy="9144000"/>
  <p:embeddedFontLst>
    <p:embeddedFont>
      <p:font typeface="Open Sans Extra Bold" panose="020B0604020202020204" charset="0"/>
      <p:regular r:id="rId17"/>
    </p:embeddedFont>
    <p:embeddedFont>
      <p:font typeface="Jannah" panose="020B0604020202020204" charset="-7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Open Sans" panose="020B0604020202020204" charset="0"/>
      <p:regular r:id="rId23"/>
    </p:embeddedFont>
    <p:embeddedFont>
      <p:font typeface="Open Sans Light" panose="020B0604020202020204" charset="0"/>
      <p:regular r:id="rId24"/>
    </p:embeddedFont>
    <p:embeddedFont>
      <p:font typeface="Open Sans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B7645-07A0-4C72-ACCB-39D3740368E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Ackla Paula Marins - Secretária Estagiária SEPSI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CD1231-EB7D-49A7-BBF3-68ACA8A113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66232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1CBC1-FE5F-4F86-A8EB-1503E54C4D1F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smtClean="0"/>
              <a:t>Ackla Paula Marins - Secretária Estagiária SEPSI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E10E4-A361-485D-991F-9B36598635B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4932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33CD-E100-4D4E-ACE8-20FC46503062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1262D-7CE7-4113-BD53-B03B1715D46F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0BB87-1F1C-4291-A944-58BA8783BE02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F719-A8E6-450F-AF53-641AEB73FC3A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24CB-7D45-4B09-9F44-D6888CD5D4E5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5498-52F3-4871-8BF3-E917A330EECD}" type="datetime1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D955F-6332-4231-A3B6-C6E6B56CB51C}" type="datetime1">
              <a:rPr lang="en-US" smtClean="0"/>
              <a:t>8/10/2023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5CA3-90D2-418E-92F5-EE75E9F0DDF0}" type="datetime1">
              <a:rPr lang="en-US" smtClean="0"/>
              <a:t>8/10/2023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A95F9-F35A-40D3-9FDB-0F01A6F3EFC1}" type="datetime1">
              <a:rPr lang="en-US" smtClean="0"/>
              <a:t>8/10/2023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ED56-A1BB-417F-863C-20F25ACA5241}" type="datetime1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1AB61-786C-4EA1-9CBA-84218E2E40DB}" type="datetime1">
              <a:rPr lang="en-US" smtClean="0"/>
              <a:t>8/10/2023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ACE97-C8B6-4653-B091-8FC65B782A8D}" type="datetime1">
              <a:rPr lang="en-US" smtClean="0"/>
              <a:t>8/10/2023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Ackla Paula Marins - Secretária Estagiária SEPSI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19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3.png"/><Relationship Id="rId4" Type="http://schemas.openxmlformats.org/officeDocument/2006/relationships/image" Target="../media/image16.sv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-10426551" y="8372728"/>
            <a:ext cx="18111132" cy="11629737"/>
            <a:chOff x="0" y="0"/>
            <a:chExt cx="4770010" cy="30629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70010" cy="3062976"/>
            </a:xfrm>
            <a:custGeom>
              <a:avLst/>
              <a:gdLst/>
              <a:ahLst/>
              <a:cxnLst/>
              <a:rect l="l" t="t" r="r" b="b"/>
              <a:pathLst>
                <a:path w="4770010" h="3062976">
                  <a:moveTo>
                    <a:pt x="0" y="0"/>
                  </a:moveTo>
                  <a:lnTo>
                    <a:pt x="4770010" y="0"/>
                  </a:lnTo>
                  <a:lnTo>
                    <a:pt x="4770010" y="3062976"/>
                  </a:lnTo>
                  <a:lnTo>
                    <a:pt x="0" y="3062976"/>
                  </a:lnTo>
                  <a:close/>
                </a:path>
              </a:pathLst>
            </a:custGeom>
            <a:solidFill>
              <a:srgbClr val="072273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0877795" y="-5191057"/>
            <a:ext cx="5852739" cy="8669109"/>
            <a:chOff x="0" y="0"/>
            <a:chExt cx="1541462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7F7E7E">
                <a:alpha val="40000"/>
              </a:srgbClr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10877795" y="-5551814"/>
            <a:ext cx="5852739" cy="8669109"/>
            <a:chOff x="0" y="0"/>
            <a:chExt cx="1541462" cy="2283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9EA8C3">
                <a:alpha val="40000"/>
              </a:srgbClr>
            </a:solidFill>
            <a:ln>
              <a:noFill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0877795" y="-6010958"/>
            <a:ext cx="5852739" cy="8669109"/>
            <a:chOff x="0" y="0"/>
            <a:chExt cx="1541462" cy="22832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72273">
                <a:alpha val="89804"/>
              </a:srgbClr>
            </a:solidFill>
            <a:ln>
              <a:noFill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-4083813" y="5839527"/>
            <a:ext cx="13227813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>
            <a:off x="-1273518" y="8298180"/>
            <a:ext cx="7315200" cy="3977640"/>
          </a:xfrm>
          <a:custGeom>
            <a:avLst/>
            <a:gdLst/>
            <a:ahLst/>
            <a:cxnLst/>
            <a:rect l="l" t="t" r="r" b="b"/>
            <a:pathLst>
              <a:path w="7315200" h="3977640">
                <a:moveTo>
                  <a:pt x="0" y="0"/>
                </a:moveTo>
                <a:lnTo>
                  <a:pt x="7315200" y="0"/>
                </a:lnTo>
                <a:lnTo>
                  <a:pt x="7315200" y="3977640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8100000" flipV="1">
            <a:off x="-3475881" y="1121409"/>
            <a:ext cx="9401653" cy="429307"/>
          </a:xfrm>
          <a:custGeom>
            <a:avLst/>
            <a:gdLst/>
            <a:ahLst/>
            <a:cxnLst/>
            <a:rect l="l" t="t" r="r" b="b"/>
            <a:pathLst>
              <a:path w="9401653" h="429307">
                <a:moveTo>
                  <a:pt x="0" y="429307"/>
                </a:moveTo>
                <a:lnTo>
                  <a:pt x="9401654" y="429307"/>
                </a:lnTo>
                <a:lnTo>
                  <a:pt x="9401654" y="0"/>
                </a:lnTo>
                <a:lnTo>
                  <a:pt x="0" y="0"/>
                </a:lnTo>
                <a:lnTo>
                  <a:pt x="0" y="429307"/>
                </a:lnTo>
                <a:close/>
              </a:path>
            </a:pathLst>
          </a:custGeom>
          <a:blipFill>
            <a:blip r:embed="rId4">
              <a:alphaModFix amt="50000"/>
            </a:blip>
            <a:stretch>
              <a:fillRect b="-332517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98841" y="8025814"/>
            <a:ext cx="2438973" cy="1914708"/>
          </a:xfrm>
          <a:custGeom>
            <a:avLst/>
            <a:gdLst/>
            <a:ahLst/>
            <a:cxnLst/>
            <a:rect l="l" t="t" r="r" b="b"/>
            <a:pathLst>
              <a:path w="2438973" h="1914708">
                <a:moveTo>
                  <a:pt x="0" y="0"/>
                </a:moveTo>
                <a:lnTo>
                  <a:pt x="2438973" y="0"/>
                </a:lnTo>
                <a:lnTo>
                  <a:pt x="2438973" y="1914708"/>
                </a:lnTo>
                <a:lnTo>
                  <a:pt x="0" y="19147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633895" y="2709718"/>
            <a:ext cx="7020210" cy="5316096"/>
          </a:xfrm>
          <a:custGeom>
            <a:avLst/>
            <a:gdLst/>
            <a:ahLst/>
            <a:cxnLst/>
            <a:rect l="l" t="t" r="r" b="b"/>
            <a:pathLst>
              <a:path w="7020210" h="5316096">
                <a:moveTo>
                  <a:pt x="0" y="0"/>
                </a:moveTo>
                <a:lnTo>
                  <a:pt x="7020210" y="0"/>
                </a:lnTo>
                <a:lnTo>
                  <a:pt x="7020210" y="5316096"/>
                </a:lnTo>
                <a:lnTo>
                  <a:pt x="0" y="531609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-217635" y="0"/>
            <a:ext cx="3436223" cy="3436223"/>
          </a:xfrm>
          <a:custGeom>
            <a:avLst/>
            <a:gdLst/>
            <a:ahLst/>
            <a:cxnLst/>
            <a:rect l="l" t="t" r="r" b="b"/>
            <a:pathLst>
              <a:path w="3436223" h="3436223">
                <a:moveTo>
                  <a:pt x="0" y="0"/>
                </a:moveTo>
                <a:lnTo>
                  <a:pt x="3436222" y="0"/>
                </a:lnTo>
                <a:lnTo>
                  <a:pt x="3436222" y="3436223"/>
                </a:lnTo>
                <a:lnTo>
                  <a:pt x="0" y="34362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>
          <a:xfrm>
            <a:off x="9539539" y="9311268"/>
            <a:ext cx="5791200" cy="670358"/>
          </a:xfrm>
        </p:spPr>
        <p:txBody>
          <a:bodyPr/>
          <a:lstStyle/>
          <a:p>
            <a:r>
              <a:rPr lang="pt-BR" sz="2000" dirty="0" err="1" smtClean="0"/>
              <a:t>Ackla</a:t>
            </a:r>
            <a:r>
              <a:rPr lang="pt-BR" sz="2000" dirty="0" smtClean="0"/>
              <a:t> Paula Marins - Secretária Estagiária SEPSI</a:t>
            </a:r>
            <a:endParaRPr lang="en-US" sz="20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2378" y="684198"/>
            <a:ext cx="11197651" cy="482789"/>
          </a:xfrm>
          <a:custGeom>
            <a:avLst/>
            <a:gdLst/>
            <a:ahLst/>
            <a:cxnLst/>
            <a:rect l="l" t="t" r="r" b="b"/>
            <a:pathLst>
              <a:path w="11197651" h="482789">
                <a:moveTo>
                  <a:pt x="0" y="0"/>
                </a:moveTo>
                <a:lnTo>
                  <a:pt x="11197651" y="0"/>
                </a:lnTo>
                <a:lnTo>
                  <a:pt x="11197651" y="482789"/>
                </a:lnTo>
                <a:lnTo>
                  <a:pt x="0" y="48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804" r="-2804" b="-38377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14933571" y="-4875932"/>
            <a:ext cx="5852739" cy="8669109"/>
            <a:chOff x="0" y="0"/>
            <a:chExt cx="1541462" cy="2283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7755540">
            <a:off x="-2967378" y="6742882"/>
            <a:ext cx="5852739" cy="8669109"/>
            <a:chOff x="0" y="0"/>
            <a:chExt cx="1541462" cy="2283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14933571" y="-5236688"/>
            <a:ext cx="5852739" cy="8669109"/>
            <a:chOff x="0" y="0"/>
            <a:chExt cx="1541462" cy="2283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55540">
            <a:off x="-2931291" y="7101829"/>
            <a:ext cx="5852739" cy="8669109"/>
            <a:chOff x="0" y="0"/>
            <a:chExt cx="1541462" cy="22832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14933571" y="-5695833"/>
            <a:ext cx="5852739" cy="8669109"/>
            <a:chOff x="0" y="0"/>
            <a:chExt cx="1541462" cy="22832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7755540">
            <a:off x="-2885362" y="7558670"/>
            <a:ext cx="5852739" cy="8669109"/>
            <a:chOff x="0" y="0"/>
            <a:chExt cx="1541462" cy="22832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396463" y="8911271"/>
            <a:ext cx="1463477" cy="1108227"/>
          </a:xfrm>
          <a:custGeom>
            <a:avLst/>
            <a:gdLst/>
            <a:ahLst/>
            <a:cxnLst/>
            <a:rect l="l" t="t" r="r" b="b"/>
            <a:pathLst>
              <a:path w="1463477" h="1108227">
                <a:moveTo>
                  <a:pt x="0" y="0"/>
                </a:moveTo>
                <a:lnTo>
                  <a:pt x="1463477" y="0"/>
                </a:lnTo>
                <a:lnTo>
                  <a:pt x="1463477" y="1108227"/>
                </a:lnTo>
                <a:lnTo>
                  <a:pt x="0" y="1108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876933" y="1819993"/>
            <a:ext cx="10637032" cy="7438307"/>
          </a:xfrm>
          <a:custGeom>
            <a:avLst/>
            <a:gdLst/>
            <a:ahLst/>
            <a:cxnLst/>
            <a:rect l="l" t="t" r="r" b="b"/>
            <a:pathLst>
              <a:path w="10637032" h="7438307">
                <a:moveTo>
                  <a:pt x="0" y="0"/>
                </a:moveTo>
                <a:lnTo>
                  <a:pt x="10637032" y="0"/>
                </a:lnTo>
                <a:lnTo>
                  <a:pt x="10637032" y="7438307"/>
                </a:lnTo>
                <a:lnTo>
                  <a:pt x="0" y="74383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4936760" y="1819993"/>
            <a:ext cx="1110231" cy="555115"/>
            <a:chOff x="0" y="0"/>
            <a:chExt cx="812800" cy="4064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609600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609600" y="406400"/>
                  </a:lnTo>
                  <a:lnTo>
                    <a:pt x="812800" y="203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54545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6985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392096" y="858918"/>
            <a:ext cx="9606707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Open Sans Extra Bold"/>
              </a:rPr>
              <a:t>ACC - Atividades Complementares do Curso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2378" y="684198"/>
            <a:ext cx="11197651" cy="482789"/>
          </a:xfrm>
          <a:custGeom>
            <a:avLst/>
            <a:gdLst/>
            <a:ahLst/>
            <a:cxnLst/>
            <a:rect l="l" t="t" r="r" b="b"/>
            <a:pathLst>
              <a:path w="11197651" h="482789">
                <a:moveTo>
                  <a:pt x="0" y="0"/>
                </a:moveTo>
                <a:lnTo>
                  <a:pt x="11197651" y="0"/>
                </a:lnTo>
                <a:lnTo>
                  <a:pt x="11197651" y="482789"/>
                </a:lnTo>
                <a:lnTo>
                  <a:pt x="0" y="48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804" r="-2804" b="-38377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14933571" y="-4875932"/>
            <a:ext cx="5852739" cy="8669109"/>
            <a:chOff x="0" y="0"/>
            <a:chExt cx="1541462" cy="2283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7755540">
            <a:off x="-2967378" y="6742882"/>
            <a:ext cx="5852739" cy="8669109"/>
            <a:chOff x="0" y="0"/>
            <a:chExt cx="1541462" cy="2283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14933571" y="-5236688"/>
            <a:ext cx="5852739" cy="8669109"/>
            <a:chOff x="0" y="0"/>
            <a:chExt cx="1541462" cy="2283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55540">
            <a:off x="-2931291" y="7101829"/>
            <a:ext cx="5852739" cy="8669109"/>
            <a:chOff x="0" y="0"/>
            <a:chExt cx="1541462" cy="22832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14933571" y="-5695833"/>
            <a:ext cx="5852739" cy="8669109"/>
            <a:chOff x="0" y="0"/>
            <a:chExt cx="1541462" cy="22832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7755540">
            <a:off x="-2885362" y="7558670"/>
            <a:ext cx="5852739" cy="8669109"/>
            <a:chOff x="0" y="0"/>
            <a:chExt cx="1541462" cy="22832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396463" y="8911271"/>
            <a:ext cx="1463477" cy="1108227"/>
          </a:xfrm>
          <a:custGeom>
            <a:avLst/>
            <a:gdLst/>
            <a:ahLst/>
            <a:cxnLst/>
            <a:rect l="l" t="t" r="r" b="b"/>
            <a:pathLst>
              <a:path w="1463477" h="1108227">
                <a:moveTo>
                  <a:pt x="0" y="0"/>
                </a:moveTo>
                <a:lnTo>
                  <a:pt x="1463477" y="0"/>
                </a:lnTo>
                <a:lnTo>
                  <a:pt x="1463477" y="1108227"/>
                </a:lnTo>
                <a:lnTo>
                  <a:pt x="0" y="1108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121144" y="2615918"/>
            <a:ext cx="14075754" cy="5080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61"/>
              </a:lnSpc>
              <a:spcBef>
                <a:spcPct val="0"/>
              </a:spcBef>
            </a:pPr>
            <a:r>
              <a:rPr lang="en-US" sz="3615" dirty="0">
                <a:solidFill>
                  <a:srgbClr val="000000"/>
                </a:solidFill>
                <a:latin typeface="Open Sans Bold"/>
              </a:rPr>
              <a:t>Art.21 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º -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Qualquer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pedido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reclamação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ou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reivindicação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deverá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ser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encaminhado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a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Coordenação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de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Estágio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,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por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escrito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e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entregue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a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Secretaria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de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Estágio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, e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assim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será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agendado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o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horário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para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esclarecimento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e/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ou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resolução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dos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fatos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15" dirty="0" err="1">
                <a:solidFill>
                  <a:srgbClr val="000000"/>
                </a:solidFill>
                <a:latin typeface="Open Sans Light"/>
              </a:rPr>
              <a:t>apresentados</a:t>
            </a:r>
            <a:r>
              <a:rPr lang="en-US" sz="3615" dirty="0">
                <a:solidFill>
                  <a:srgbClr val="000000"/>
                </a:solidFill>
                <a:latin typeface="Open Sans Light"/>
              </a:rPr>
              <a:t>.</a:t>
            </a:r>
          </a:p>
          <a:p>
            <a:pPr algn="just">
              <a:lnSpc>
                <a:spcPts val="5061"/>
              </a:lnSpc>
              <a:spcBef>
                <a:spcPct val="0"/>
              </a:spcBef>
            </a:pPr>
            <a:endParaRPr lang="en-US" sz="3615" dirty="0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5061"/>
              </a:lnSpc>
              <a:spcBef>
                <a:spcPct val="0"/>
              </a:spcBef>
            </a:pPr>
            <a:r>
              <a:rPr lang="en-US" sz="3615" dirty="0" err="1">
                <a:solidFill>
                  <a:srgbClr val="000000"/>
                </a:solidFill>
                <a:latin typeface="Open Sans Bold"/>
              </a:rPr>
              <a:t>Obs</a:t>
            </a:r>
            <a:r>
              <a:rPr lang="en-US" sz="3615" dirty="0">
                <a:solidFill>
                  <a:srgbClr val="000000"/>
                </a:solidFill>
                <a:latin typeface="Open Sans Bold"/>
              </a:rPr>
              <a:t>: </a:t>
            </a:r>
            <a:r>
              <a:rPr lang="en-US" sz="3615" dirty="0" err="1">
                <a:solidFill>
                  <a:srgbClr val="000000"/>
                </a:solidFill>
                <a:latin typeface="Open Sans"/>
              </a:rPr>
              <a:t>encaminhar</a:t>
            </a:r>
            <a:r>
              <a:rPr lang="en-US" sz="3615" dirty="0">
                <a:solidFill>
                  <a:srgbClr val="000000"/>
                </a:solidFill>
                <a:latin typeface="Open Sans"/>
              </a:rPr>
              <a:t> via e-mail.</a:t>
            </a:r>
          </a:p>
          <a:p>
            <a:pPr algn="just">
              <a:lnSpc>
                <a:spcPts val="5061"/>
              </a:lnSpc>
              <a:spcBef>
                <a:spcPct val="0"/>
              </a:spcBef>
            </a:pPr>
            <a:endParaRPr lang="en-US" sz="3615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5061"/>
              </a:lnSpc>
              <a:spcBef>
                <a:spcPct val="0"/>
              </a:spcBef>
            </a:pPr>
            <a:endParaRPr lang="en-US" sz="3615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0"/>
            <a:ext cx="12801600" cy="9787158"/>
          </a:xfrm>
          <a:prstGeom prst="rect">
            <a:avLst/>
          </a:prstGeom>
        </p:spPr>
      </p:pic>
      <p:grpSp>
        <p:nvGrpSpPr>
          <p:cNvPr id="4" name="Group 6"/>
          <p:cNvGrpSpPr/>
          <p:nvPr/>
        </p:nvGrpSpPr>
        <p:grpSpPr>
          <a:xfrm rot="7755540">
            <a:off x="-2967378" y="6742882"/>
            <a:ext cx="5852739" cy="8669109"/>
            <a:chOff x="0" y="0"/>
            <a:chExt cx="1541462" cy="2283222"/>
          </a:xfrm>
        </p:grpSpPr>
        <p:sp>
          <p:nvSpPr>
            <p:cNvPr id="5" name="Freeform 7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6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18"/>
          <p:cNvGrpSpPr/>
          <p:nvPr/>
        </p:nvGrpSpPr>
        <p:grpSpPr>
          <a:xfrm rot="7755540">
            <a:off x="-3099200" y="7113237"/>
            <a:ext cx="5852739" cy="8669109"/>
            <a:chOff x="0" y="0"/>
            <a:chExt cx="1541462" cy="2283222"/>
          </a:xfrm>
        </p:grpSpPr>
        <p:sp>
          <p:nvSpPr>
            <p:cNvPr id="8" name="Freeform 1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9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6"/>
          <p:cNvGrpSpPr/>
          <p:nvPr/>
        </p:nvGrpSpPr>
        <p:grpSpPr>
          <a:xfrm rot="7755540">
            <a:off x="16073932" y="-5367353"/>
            <a:ext cx="5852739" cy="8669109"/>
            <a:chOff x="0" y="0"/>
            <a:chExt cx="1541462" cy="2283222"/>
          </a:xfrm>
        </p:grpSpPr>
        <p:sp>
          <p:nvSpPr>
            <p:cNvPr id="11" name="Freeform 7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2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8"/>
          <p:cNvGrpSpPr/>
          <p:nvPr/>
        </p:nvGrpSpPr>
        <p:grpSpPr>
          <a:xfrm rot="7755540">
            <a:off x="16378733" y="-5459763"/>
            <a:ext cx="5852739" cy="8669109"/>
            <a:chOff x="0" y="0"/>
            <a:chExt cx="1541462" cy="2283222"/>
          </a:xfrm>
        </p:grpSpPr>
        <p:sp>
          <p:nvSpPr>
            <p:cNvPr id="14" name="Freeform 1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15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17779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000" b="-599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957951" y="5461210"/>
            <a:ext cx="727739" cy="727739"/>
          </a:xfrm>
          <a:custGeom>
            <a:avLst/>
            <a:gdLst/>
            <a:ahLst/>
            <a:cxnLst/>
            <a:rect l="l" t="t" r="r" b="b"/>
            <a:pathLst>
              <a:path w="727739" h="727739">
                <a:moveTo>
                  <a:pt x="0" y="0"/>
                </a:moveTo>
                <a:lnTo>
                  <a:pt x="727739" y="0"/>
                </a:lnTo>
                <a:lnTo>
                  <a:pt x="727739" y="727740"/>
                </a:lnTo>
                <a:lnTo>
                  <a:pt x="0" y="7277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957951" y="4222017"/>
            <a:ext cx="747104" cy="574591"/>
          </a:xfrm>
          <a:custGeom>
            <a:avLst/>
            <a:gdLst/>
            <a:ahLst/>
            <a:cxnLst/>
            <a:rect l="l" t="t" r="r" b="b"/>
            <a:pathLst>
              <a:path w="747104" h="574591">
                <a:moveTo>
                  <a:pt x="0" y="0"/>
                </a:moveTo>
                <a:lnTo>
                  <a:pt x="747104" y="0"/>
                </a:lnTo>
                <a:lnTo>
                  <a:pt x="747104" y="574591"/>
                </a:lnTo>
                <a:lnTo>
                  <a:pt x="0" y="5745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AutoShape 5"/>
          <p:cNvSpPr/>
          <p:nvPr/>
        </p:nvSpPr>
        <p:spPr>
          <a:xfrm rot="-5400000">
            <a:off x="7266889" y="5203500"/>
            <a:ext cx="250797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9944888" y="4260873"/>
            <a:ext cx="5002471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Jannah"/>
              </a:rPr>
              <a:t>sepsi@unirg.edu.br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44888" y="5576640"/>
            <a:ext cx="4053916" cy="537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Jannah"/>
              </a:rPr>
              <a:t>(63) 3612-7717</a:t>
            </a:r>
          </a:p>
        </p:txBody>
      </p:sp>
      <p:sp>
        <p:nvSpPr>
          <p:cNvPr id="8" name="Freeform 8"/>
          <p:cNvSpPr/>
          <p:nvPr/>
        </p:nvSpPr>
        <p:spPr>
          <a:xfrm>
            <a:off x="5663062" y="4318023"/>
            <a:ext cx="2352988" cy="1781814"/>
          </a:xfrm>
          <a:custGeom>
            <a:avLst/>
            <a:gdLst/>
            <a:ahLst/>
            <a:cxnLst/>
            <a:rect l="l" t="t" r="r" b="b"/>
            <a:pathLst>
              <a:path w="2352988" h="1781814">
                <a:moveTo>
                  <a:pt x="0" y="0"/>
                </a:moveTo>
                <a:lnTo>
                  <a:pt x="2352988" y="0"/>
                </a:lnTo>
                <a:lnTo>
                  <a:pt x="2352988" y="1781814"/>
                </a:lnTo>
                <a:lnTo>
                  <a:pt x="0" y="178181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>
          <a:xfrm>
            <a:off x="12115800" y="9063990"/>
            <a:ext cx="6561490" cy="1225550"/>
          </a:xfrm>
        </p:spPr>
        <p:txBody>
          <a:bodyPr/>
          <a:lstStyle/>
          <a:p>
            <a:r>
              <a:rPr lang="pt-BR" sz="2000" dirty="0" err="1" smtClean="0"/>
              <a:t>Ackla</a:t>
            </a:r>
            <a:r>
              <a:rPr lang="pt-BR" sz="2000" dirty="0" smtClean="0"/>
              <a:t> Paula Marins - Secretária Estagiária SEPSI</a:t>
            </a:r>
            <a:endParaRPr lang="en-US" sz="2000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2378" y="684198"/>
            <a:ext cx="11197651" cy="482789"/>
          </a:xfrm>
          <a:custGeom>
            <a:avLst/>
            <a:gdLst/>
            <a:ahLst/>
            <a:cxnLst/>
            <a:rect l="l" t="t" r="r" b="b"/>
            <a:pathLst>
              <a:path w="11197651" h="482789">
                <a:moveTo>
                  <a:pt x="0" y="0"/>
                </a:moveTo>
                <a:lnTo>
                  <a:pt x="11197651" y="0"/>
                </a:lnTo>
                <a:lnTo>
                  <a:pt x="11197651" y="482789"/>
                </a:lnTo>
                <a:lnTo>
                  <a:pt x="0" y="48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804" r="-2804" b="-38377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14933571" y="-4875932"/>
            <a:ext cx="5852739" cy="8669109"/>
            <a:chOff x="0" y="0"/>
            <a:chExt cx="1541462" cy="2283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7755540">
            <a:off x="-2967378" y="6742882"/>
            <a:ext cx="5852739" cy="8669109"/>
            <a:chOff x="0" y="0"/>
            <a:chExt cx="1541462" cy="2283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14933571" y="-5236688"/>
            <a:ext cx="5852739" cy="8669109"/>
            <a:chOff x="0" y="0"/>
            <a:chExt cx="1541462" cy="2283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55540">
            <a:off x="-2931291" y="7101829"/>
            <a:ext cx="5852739" cy="8669109"/>
            <a:chOff x="0" y="0"/>
            <a:chExt cx="1541462" cy="22832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14933571" y="-5695833"/>
            <a:ext cx="5852739" cy="8669109"/>
            <a:chOff x="0" y="0"/>
            <a:chExt cx="1541462" cy="22832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7755540">
            <a:off x="-2885362" y="7558670"/>
            <a:ext cx="5852739" cy="8669109"/>
            <a:chOff x="0" y="0"/>
            <a:chExt cx="1541462" cy="22832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5821567" y="521383"/>
            <a:ext cx="6644866" cy="9244235"/>
          </a:xfrm>
          <a:custGeom>
            <a:avLst/>
            <a:gdLst/>
            <a:ahLst/>
            <a:cxnLst/>
            <a:rect l="l" t="t" r="r" b="b"/>
            <a:pathLst>
              <a:path w="6644866" h="9244235">
                <a:moveTo>
                  <a:pt x="0" y="0"/>
                </a:moveTo>
                <a:lnTo>
                  <a:pt x="6644866" y="0"/>
                </a:lnTo>
                <a:lnTo>
                  <a:pt x="6644866" y="9244234"/>
                </a:lnTo>
                <a:lnTo>
                  <a:pt x="0" y="92442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2378" y="684198"/>
            <a:ext cx="11197651" cy="482789"/>
          </a:xfrm>
          <a:custGeom>
            <a:avLst/>
            <a:gdLst/>
            <a:ahLst/>
            <a:cxnLst/>
            <a:rect l="l" t="t" r="r" b="b"/>
            <a:pathLst>
              <a:path w="11197651" h="482789">
                <a:moveTo>
                  <a:pt x="0" y="0"/>
                </a:moveTo>
                <a:lnTo>
                  <a:pt x="11197651" y="0"/>
                </a:lnTo>
                <a:lnTo>
                  <a:pt x="11197651" y="482789"/>
                </a:lnTo>
                <a:lnTo>
                  <a:pt x="0" y="48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804" r="-2804" b="-38377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14933571" y="-4875932"/>
            <a:ext cx="5852739" cy="8669109"/>
            <a:chOff x="0" y="0"/>
            <a:chExt cx="1541462" cy="2283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7755540">
            <a:off x="-2967378" y="6742882"/>
            <a:ext cx="5852739" cy="8669109"/>
            <a:chOff x="0" y="0"/>
            <a:chExt cx="1541462" cy="2283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14933571" y="-5236688"/>
            <a:ext cx="5852739" cy="8669109"/>
            <a:chOff x="0" y="0"/>
            <a:chExt cx="1541462" cy="2283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55540">
            <a:off x="-2931291" y="7101829"/>
            <a:ext cx="5852739" cy="8669109"/>
            <a:chOff x="0" y="0"/>
            <a:chExt cx="1541462" cy="22832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14933571" y="-5695833"/>
            <a:ext cx="5852739" cy="8669109"/>
            <a:chOff x="0" y="0"/>
            <a:chExt cx="1541462" cy="22832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7755540">
            <a:off x="-2885362" y="7558670"/>
            <a:ext cx="5852739" cy="8669109"/>
            <a:chOff x="0" y="0"/>
            <a:chExt cx="1541462" cy="22832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527561" y="8911271"/>
            <a:ext cx="1463477" cy="1108227"/>
          </a:xfrm>
          <a:custGeom>
            <a:avLst/>
            <a:gdLst/>
            <a:ahLst/>
            <a:cxnLst/>
            <a:rect l="l" t="t" r="r" b="b"/>
            <a:pathLst>
              <a:path w="1463477" h="1108227">
                <a:moveTo>
                  <a:pt x="0" y="0"/>
                </a:moveTo>
                <a:lnTo>
                  <a:pt x="1463478" y="0"/>
                </a:lnTo>
                <a:lnTo>
                  <a:pt x="1463478" y="1108227"/>
                </a:lnTo>
                <a:lnTo>
                  <a:pt x="0" y="1108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28700" y="2064937"/>
            <a:ext cx="14282373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Art.8º -</a:t>
            </a:r>
            <a:r>
              <a:rPr lang="en-US" sz="3600">
                <a:solidFill>
                  <a:srgbClr val="000000"/>
                </a:solidFill>
                <a:latin typeface="Open Sans Light"/>
              </a:rPr>
              <a:t> O estagiário deverá responsabilizar-se pelas atividades desenvolvidas em seu período de estágio, pelo registro dessas informações, pela atualização do cadastro, pelas anotações de ausência ou atraso.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5089391"/>
            <a:ext cx="15919028" cy="2601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9976" lvl="1" indent="-399988" algn="just">
              <a:lnSpc>
                <a:spcPts val="5187"/>
              </a:lnSpc>
              <a:buFont typeface="Arial"/>
              <a:buChar char="•"/>
            </a:pPr>
            <a:r>
              <a:rPr lang="en-US" sz="3705">
                <a:solidFill>
                  <a:srgbClr val="000000"/>
                </a:solidFill>
                <a:latin typeface="Open Sans Bold"/>
              </a:rPr>
              <a:t>Art.7º -</a:t>
            </a:r>
            <a:r>
              <a:rPr lang="en-US" sz="3705">
                <a:solidFill>
                  <a:srgbClr val="000000"/>
                </a:solidFill>
                <a:latin typeface="Open Sans Light"/>
              </a:rPr>
              <a:t> Terá que comunicar com antecedência de no mínimo 24h a ausência no estágio. Será tolerado um atraso de no máximo 10 minutos em campo ou supervisão, desde que</a:t>
            </a:r>
            <a:r>
              <a:rPr lang="en-US" sz="3705">
                <a:solidFill>
                  <a:srgbClr val="000000"/>
                </a:solidFill>
                <a:latin typeface="Open Sans Bold"/>
              </a:rPr>
              <a:t> justificado</a:t>
            </a:r>
            <a:r>
              <a:rPr lang="en-US" sz="3705">
                <a:solidFill>
                  <a:srgbClr val="000000"/>
                </a:solidFill>
                <a:latin typeface="Open Sans Light"/>
              </a:rPr>
              <a:t> por escrito ao campo de estágio e ao professor supervisor de estágio.</a:t>
            </a:r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Ackla Paula Marins - Secretária Estagiária SEPSI</a:t>
            </a:r>
            <a:endParaRPr lang="en-US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2378" y="684198"/>
            <a:ext cx="11197651" cy="482789"/>
          </a:xfrm>
          <a:custGeom>
            <a:avLst/>
            <a:gdLst/>
            <a:ahLst/>
            <a:cxnLst/>
            <a:rect l="l" t="t" r="r" b="b"/>
            <a:pathLst>
              <a:path w="11197651" h="482789">
                <a:moveTo>
                  <a:pt x="0" y="0"/>
                </a:moveTo>
                <a:lnTo>
                  <a:pt x="11197651" y="0"/>
                </a:lnTo>
                <a:lnTo>
                  <a:pt x="11197651" y="482789"/>
                </a:lnTo>
                <a:lnTo>
                  <a:pt x="0" y="48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804" r="-2804" b="-38377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14933571" y="-4875932"/>
            <a:ext cx="5852739" cy="8669109"/>
            <a:chOff x="0" y="0"/>
            <a:chExt cx="1541462" cy="2283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7755540">
            <a:off x="-2967378" y="6742882"/>
            <a:ext cx="5852739" cy="8669109"/>
            <a:chOff x="0" y="0"/>
            <a:chExt cx="1541462" cy="2283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14933571" y="-5236688"/>
            <a:ext cx="5852739" cy="8669109"/>
            <a:chOff x="0" y="0"/>
            <a:chExt cx="1541462" cy="2283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55540">
            <a:off x="-2931291" y="7101829"/>
            <a:ext cx="5852739" cy="8669109"/>
            <a:chOff x="0" y="0"/>
            <a:chExt cx="1541462" cy="22832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14933571" y="-5695833"/>
            <a:ext cx="5852739" cy="8669109"/>
            <a:chOff x="0" y="0"/>
            <a:chExt cx="1541462" cy="22832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7755540">
            <a:off x="-2885362" y="7558670"/>
            <a:ext cx="5852739" cy="8669109"/>
            <a:chOff x="0" y="0"/>
            <a:chExt cx="1541462" cy="22832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527561" y="8911271"/>
            <a:ext cx="1463477" cy="1108227"/>
          </a:xfrm>
          <a:custGeom>
            <a:avLst/>
            <a:gdLst/>
            <a:ahLst/>
            <a:cxnLst/>
            <a:rect l="l" t="t" r="r" b="b"/>
            <a:pathLst>
              <a:path w="1463477" h="1108227">
                <a:moveTo>
                  <a:pt x="0" y="0"/>
                </a:moveTo>
                <a:lnTo>
                  <a:pt x="1463478" y="0"/>
                </a:lnTo>
                <a:lnTo>
                  <a:pt x="1463478" y="1108227"/>
                </a:lnTo>
                <a:lnTo>
                  <a:pt x="0" y="1108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2090206" y="6779343"/>
            <a:ext cx="1907703" cy="1848738"/>
          </a:xfrm>
          <a:custGeom>
            <a:avLst/>
            <a:gdLst/>
            <a:ahLst/>
            <a:cxnLst/>
            <a:rect l="l" t="t" r="r" b="b"/>
            <a:pathLst>
              <a:path w="1907703" h="1848738">
                <a:moveTo>
                  <a:pt x="0" y="0"/>
                </a:moveTo>
                <a:lnTo>
                  <a:pt x="1907703" y="0"/>
                </a:lnTo>
                <a:lnTo>
                  <a:pt x="1907703" y="1848738"/>
                </a:lnTo>
                <a:lnTo>
                  <a:pt x="0" y="18487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3" name="TextBox 23"/>
          <p:cNvSpPr txBox="1"/>
          <p:nvPr/>
        </p:nvSpPr>
        <p:spPr>
          <a:xfrm>
            <a:off x="708612" y="2064937"/>
            <a:ext cx="15559943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Art.15º –</a:t>
            </a:r>
            <a:r>
              <a:rPr lang="en-US" sz="3600">
                <a:solidFill>
                  <a:srgbClr val="000000"/>
                </a:solidFill>
                <a:latin typeface="Open Sans Light"/>
              </a:rPr>
              <a:t> O estagiário deverá apresentar-se no local de estágio, necessariamente com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10 minutos de antecedência</a:t>
            </a:r>
            <a:r>
              <a:rPr lang="en-US" sz="3600">
                <a:solidFill>
                  <a:srgbClr val="000000"/>
                </a:solidFill>
                <a:latin typeface="Open Sans Light"/>
              </a:rPr>
              <a:t> ao horário proposto, de maneira adequada para o desenvolvimento das atividades de campo e para a supervisão.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355669" y="6817658"/>
            <a:ext cx="12171892" cy="1810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20"/>
              </a:lnSpc>
            </a:pPr>
            <a:r>
              <a:rPr lang="en-US" sz="3443">
                <a:solidFill>
                  <a:srgbClr val="000000"/>
                </a:solidFill>
                <a:latin typeface="Open Sans Bold"/>
              </a:rPr>
              <a:t>Acadêmicos em atendimentos no consultório, atentar para o horário, para não causar prejuízos aos próximos atendimentos.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12378" y="684198"/>
            <a:ext cx="11197651" cy="482789"/>
          </a:xfrm>
          <a:custGeom>
            <a:avLst/>
            <a:gdLst/>
            <a:ahLst/>
            <a:cxnLst/>
            <a:rect l="l" t="t" r="r" b="b"/>
            <a:pathLst>
              <a:path w="11197651" h="482789">
                <a:moveTo>
                  <a:pt x="0" y="0"/>
                </a:moveTo>
                <a:lnTo>
                  <a:pt x="11197651" y="0"/>
                </a:lnTo>
                <a:lnTo>
                  <a:pt x="11197651" y="482789"/>
                </a:lnTo>
                <a:lnTo>
                  <a:pt x="0" y="48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0"/>
            </a:blip>
            <a:stretch>
              <a:fillRect l="-2804" r="-2804" b="-38377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14933571" y="-4875932"/>
            <a:ext cx="5852739" cy="8669109"/>
            <a:chOff x="0" y="0"/>
            <a:chExt cx="1541462" cy="2283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7755540">
            <a:off x="-2967378" y="6742882"/>
            <a:ext cx="5852739" cy="8669109"/>
            <a:chOff x="0" y="0"/>
            <a:chExt cx="1541462" cy="2283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14933571" y="-5236688"/>
            <a:ext cx="5852739" cy="8669109"/>
            <a:chOff x="0" y="0"/>
            <a:chExt cx="1541462" cy="2283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7755540">
            <a:off x="-2931291" y="7101829"/>
            <a:ext cx="5852739" cy="8669109"/>
            <a:chOff x="0" y="0"/>
            <a:chExt cx="1541462" cy="22832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2700000">
            <a:off x="14933571" y="-5695833"/>
            <a:ext cx="5852739" cy="8669109"/>
            <a:chOff x="0" y="0"/>
            <a:chExt cx="1541462" cy="22832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7755540">
            <a:off x="-2885362" y="7558670"/>
            <a:ext cx="5852739" cy="8669109"/>
            <a:chOff x="0" y="0"/>
            <a:chExt cx="1541462" cy="228322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6396463" y="8911271"/>
            <a:ext cx="1463477" cy="1108227"/>
          </a:xfrm>
          <a:custGeom>
            <a:avLst/>
            <a:gdLst/>
            <a:ahLst/>
            <a:cxnLst/>
            <a:rect l="l" t="t" r="r" b="b"/>
            <a:pathLst>
              <a:path w="1463477" h="1108227">
                <a:moveTo>
                  <a:pt x="0" y="0"/>
                </a:moveTo>
                <a:lnTo>
                  <a:pt x="1463477" y="0"/>
                </a:lnTo>
                <a:lnTo>
                  <a:pt x="1463477" y="1108227"/>
                </a:lnTo>
                <a:lnTo>
                  <a:pt x="0" y="11082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1015541" y="2888932"/>
            <a:ext cx="15380922" cy="4442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40" lvl="1" indent="-388620" algn="just">
              <a:lnSpc>
                <a:spcPts val="5040"/>
              </a:lnSpc>
              <a:buFont typeface="Arial"/>
              <a:buChar char="•"/>
            </a:pPr>
            <a:r>
              <a:rPr lang="en-US" sz="3600" dirty="0">
                <a:solidFill>
                  <a:srgbClr val="000000"/>
                </a:solidFill>
                <a:latin typeface="Open Sans Bold"/>
              </a:rPr>
              <a:t>Art.9º -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É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obrigatório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o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comparecimento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de no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mínimo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75% das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supervisões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e 75% das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atividades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práticas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(campo de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estágio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). As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faltas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nos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locais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estágio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atividades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de campo)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deverão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ser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justificadas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e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formalmente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protocoladas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junto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ao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professor supervisor e à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coordenação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de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estágio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onde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os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mesmos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tomarão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as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providências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necessárias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recomenda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-se a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reposição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das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atividades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a campo de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acordo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com a </a:t>
            </a:r>
            <a:r>
              <a:rPr lang="en-US" sz="3600" dirty="0" err="1">
                <a:solidFill>
                  <a:srgbClr val="000000"/>
                </a:solidFill>
                <a:latin typeface="Open Sans Light"/>
              </a:rPr>
              <a:t>disponibilidade</a:t>
            </a:r>
            <a:r>
              <a:rPr lang="en-US" sz="3600" dirty="0">
                <a:solidFill>
                  <a:srgbClr val="000000"/>
                </a:solidFill>
                <a:latin typeface="Open Sans Light"/>
              </a:rPr>
              <a:t> do campo.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2560690" y="10057994"/>
            <a:ext cx="5852739" cy="8669109"/>
            <a:chOff x="0" y="0"/>
            <a:chExt cx="1541462" cy="2283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5954360" y="3048012"/>
            <a:ext cx="13227813" cy="0"/>
          </a:xfrm>
          <a:prstGeom prst="line">
            <a:avLst/>
          </a:prstGeom>
          <a:ln w="38100" cap="flat">
            <a:solidFill>
              <a:srgbClr val="EEEEE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6" name="Group 6"/>
          <p:cNvGrpSpPr/>
          <p:nvPr/>
        </p:nvGrpSpPr>
        <p:grpSpPr>
          <a:xfrm rot="-2700000">
            <a:off x="815496" y="-7896237"/>
            <a:ext cx="6664400" cy="8669109"/>
            <a:chOff x="0" y="0"/>
            <a:chExt cx="1755233" cy="2283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815496" y="-7589972"/>
            <a:ext cx="6664400" cy="8669109"/>
            <a:chOff x="0" y="0"/>
            <a:chExt cx="1755233" cy="2283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23D54">
                  <a:alpha val="89804"/>
                </a:srgbClr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352811" y="2710000"/>
            <a:ext cx="8266791" cy="5812397"/>
          </a:xfrm>
          <a:custGeom>
            <a:avLst/>
            <a:gdLst/>
            <a:ahLst/>
            <a:cxnLst/>
            <a:rect l="l" t="t" r="r" b="b"/>
            <a:pathLst>
              <a:path w="8266791" h="5812397">
                <a:moveTo>
                  <a:pt x="0" y="0"/>
                </a:moveTo>
                <a:lnTo>
                  <a:pt x="8266791" y="0"/>
                </a:lnTo>
                <a:lnTo>
                  <a:pt x="8266791" y="5812397"/>
                </a:lnTo>
                <a:lnTo>
                  <a:pt x="0" y="58123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802423" y="962025"/>
            <a:ext cx="9072423" cy="5080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Art. 13º-</a:t>
            </a:r>
            <a:r>
              <a:rPr lang="en-US" sz="3600">
                <a:solidFill>
                  <a:srgbClr val="000000"/>
                </a:solidFill>
                <a:latin typeface="Open Sans Light"/>
              </a:rPr>
              <a:t> A ficha de controle de horas e atividades de campo (anexo 4) deve ser preenchida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semanalmente</a:t>
            </a:r>
            <a:r>
              <a:rPr lang="en-US" sz="3600">
                <a:solidFill>
                  <a:srgbClr val="000000"/>
                </a:solidFill>
                <a:latin typeface="Open Sans Light"/>
              </a:rPr>
              <a:t>, a cada frequência na instituição, e é de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responsabilidade do estagiário</a:t>
            </a:r>
            <a:r>
              <a:rPr lang="en-US" sz="3600">
                <a:solidFill>
                  <a:srgbClr val="000000"/>
                </a:solidFill>
                <a:latin typeface="Open Sans Light"/>
              </a:rPr>
              <a:t> à saída de seu horário colher a assinatura do funcionário da instituição responsável por esta tarefa.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802423" y="6400646"/>
            <a:ext cx="9072423" cy="2527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Art.14º-</a:t>
            </a:r>
            <a:r>
              <a:rPr lang="en-US" sz="3600">
                <a:solidFill>
                  <a:srgbClr val="000000"/>
                </a:solidFill>
                <a:latin typeface="Open Sans Light"/>
              </a:rPr>
              <a:t> A ficha de controle de horas e atividades de campo deve ser apresentada semanalmente ao seu supervisor, para que este dê ciência do trabalho desenvolvido.</a:t>
            </a:r>
          </a:p>
        </p:txBody>
      </p:sp>
      <p:grpSp>
        <p:nvGrpSpPr>
          <p:cNvPr id="15" name="Group 15"/>
          <p:cNvGrpSpPr/>
          <p:nvPr/>
        </p:nvGrpSpPr>
        <p:grpSpPr>
          <a:xfrm rot="-2700000">
            <a:off x="2560690" y="9687186"/>
            <a:ext cx="5852739" cy="8669109"/>
            <a:chOff x="0" y="0"/>
            <a:chExt cx="1541462" cy="228322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41462" cy="2283222"/>
            </a:xfrm>
            <a:custGeom>
              <a:avLst/>
              <a:gdLst/>
              <a:ahLst/>
              <a:cxnLst/>
              <a:rect l="l" t="t" r="r" b="b"/>
              <a:pathLst>
                <a:path w="1541462" h="2283222">
                  <a:moveTo>
                    <a:pt x="0" y="0"/>
                  </a:moveTo>
                  <a:lnTo>
                    <a:pt x="1541462" y="0"/>
                  </a:lnTo>
                  <a:lnTo>
                    <a:pt x="1541462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40000"/>
              </a:srgbClr>
            </a:solidFill>
            <a:ln>
              <a:noFill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6593002" y="8928581"/>
            <a:ext cx="1332596" cy="1009116"/>
          </a:xfrm>
          <a:custGeom>
            <a:avLst/>
            <a:gdLst/>
            <a:ahLst/>
            <a:cxnLst/>
            <a:rect l="l" t="t" r="r" b="b"/>
            <a:pathLst>
              <a:path w="1332596" h="1009116">
                <a:moveTo>
                  <a:pt x="0" y="0"/>
                </a:moveTo>
                <a:lnTo>
                  <a:pt x="1332596" y="0"/>
                </a:lnTo>
                <a:lnTo>
                  <a:pt x="1332596" y="1009116"/>
                </a:lnTo>
                <a:lnTo>
                  <a:pt x="0" y="100911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810774" y="0"/>
            <a:ext cx="8477226" cy="10287000"/>
          </a:xfrm>
          <a:custGeom>
            <a:avLst/>
            <a:gdLst/>
            <a:ahLst/>
            <a:cxnLst/>
            <a:rect l="l" t="t" r="r" b="b"/>
            <a:pathLst>
              <a:path w="8477226" h="10287000">
                <a:moveTo>
                  <a:pt x="0" y="0"/>
                </a:moveTo>
                <a:lnTo>
                  <a:pt x="8477226" y="0"/>
                </a:lnTo>
                <a:lnTo>
                  <a:pt x="847722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201" r="-39935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-6727590" y="-4916355"/>
            <a:ext cx="6664400" cy="8669109"/>
            <a:chOff x="0" y="0"/>
            <a:chExt cx="1755233" cy="2283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23D54">
                  <a:alpha val="8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6238149" y="8464423"/>
            <a:ext cx="6664400" cy="8669109"/>
            <a:chOff x="0" y="0"/>
            <a:chExt cx="1755233" cy="22832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23D54">
                  <a:alpha val="89804"/>
                </a:srgbClr>
              </a:solidFill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564515" y="725243"/>
            <a:ext cx="3940709" cy="4749729"/>
          </a:xfrm>
          <a:custGeom>
            <a:avLst/>
            <a:gdLst/>
            <a:ahLst/>
            <a:cxnLst/>
            <a:rect l="l" t="t" r="r" b="b"/>
            <a:pathLst>
              <a:path w="3940709" h="4749729">
                <a:moveTo>
                  <a:pt x="0" y="0"/>
                </a:moveTo>
                <a:lnTo>
                  <a:pt x="3940709" y="0"/>
                </a:lnTo>
                <a:lnTo>
                  <a:pt x="3940709" y="4749729"/>
                </a:lnTo>
                <a:lnTo>
                  <a:pt x="0" y="47497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049387" y="4844737"/>
            <a:ext cx="3614544" cy="5066053"/>
          </a:xfrm>
          <a:custGeom>
            <a:avLst/>
            <a:gdLst/>
            <a:ahLst/>
            <a:cxnLst/>
            <a:rect l="l" t="t" r="r" b="b"/>
            <a:pathLst>
              <a:path w="3614544" h="5066053">
                <a:moveTo>
                  <a:pt x="0" y="0"/>
                </a:moveTo>
                <a:lnTo>
                  <a:pt x="3614544" y="0"/>
                </a:lnTo>
                <a:lnTo>
                  <a:pt x="3614544" y="5066053"/>
                </a:lnTo>
                <a:lnTo>
                  <a:pt x="0" y="50660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43169" y="1981598"/>
            <a:ext cx="8405246" cy="5634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77"/>
              </a:lnSpc>
              <a:spcBef>
                <a:spcPct val="0"/>
              </a:spcBef>
            </a:pPr>
            <a:r>
              <a:rPr lang="en-US" sz="3555">
                <a:solidFill>
                  <a:srgbClr val="000000"/>
                </a:solidFill>
                <a:latin typeface="Open Sans Bold"/>
              </a:rPr>
              <a:t>Art.16º - </a:t>
            </a:r>
            <a:r>
              <a:rPr lang="en-US" sz="3555">
                <a:solidFill>
                  <a:srgbClr val="000000"/>
                </a:solidFill>
                <a:latin typeface="Open Sans Light"/>
              </a:rPr>
              <a:t>O estagiário deverá utilizar </a:t>
            </a:r>
            <a:r>
              <a:rPr lang="en-US" sz="3555">
                <a:solidFill>
                  <a:srgbClr val="000000"/>
                </a:solidFill>
                <a:latin typeface="Open Sans Bold"/>
              </a:rPr>
              <a:t>trajes adequados,</a:t>
            </a:r>
            <a:r>
              <a:rPr lang="en-US" sz="3555">
                <a:solidFill>
                  <a:srgbClr val="000000"/>
                </a:solidFill>
                <a:latin typeface="Open Sans Light"/>
              </a:rPr>
              <a:t> atendendo a critérios éticos e de segurança. Fica determinado o uso do seguinte uniforme: </a:t>
            </a:r>
            <a:r>
              <a:rPr lang="en-US" sz="3555">
                <a:solidFill>
                  <a:srgbClr val="000000"/>
                </a:solidFill>
                <a:latin typeface="Open Sans Bold"/>
              </a:rPr>
              <a:t>calça jeans (tradicional, sem cortes ou detalhes chamativos), camiseta uniforme - SEPSI, sapato fechado ou tênis e, obrigatoriamente, o uso do crachá.</a:t>
            </a:r>
          </a:p>
        </p:txBody>
      </p:sp>
      <p:sp>
        <p:nvSpPr>
          <p:cNvPr id="12" name="Freeform 12"/>
          <p:cNvSpPr/>
          <p:nvPr/>
        </p:nvSpPr>
        <p:spPr>
          <a:xfrm>
            <a:off x="296961" y="9178773"/>
            <a:ext cx="1240286" cy="939214"/>
          </a:xfrm>
          <a:custGeom>
            <a:avLst/>
            <a:gdLst/>
            <a:ahLst/>
            <a:cxnLst/>
            <a:rect l="l" t="t" r="r" b="b"/>
            <a:pathLst>
              <a:path w="1240286" h="939214">
                <a:moveTo>
                  <a:pt x="0" y="0"/>
                </a:moveTo>
                <a:lnTo>
                  <a:pt x="1240287" y="0"/>
                </a:lnTo>
                <a:lnTo>
                  <a:pt x="1240287" y="939214"/>
                </a:lnTo>
                <a:lnTo>
                  <a:pt x="0" y="93921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-4025886" y="-7445998"/>
            <a:ext cx="6664400" cy="8669109"/>
            <a:chOff x="0" y="0"/>
            <a:chExt cx="1755233" cy="22832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2700000">
            <a:off x="15651243" y="9728189"/>
            <a:ext cx="6664400" cy="8669109"/>
            <a:chOff x="0" y="0"/>
            <a:chExt cx="1755233" cy="228322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23D54">
                <a:alpha val="89804"/>
              </a:srgbClr>
            </a:solidFill>
            <a:ln>
              <a:noFill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2700000">
            <a:off x="-4025886" y="-7139733"/>
            <a:ext cx="6664400" cy="8669109"/>
            <a:chOff x="0" y="0"/>
            <a:chExt cx="1755233" cy="22832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23D54">
                  <a:alpha val="89804"/>
                </a:srgbClr>
              </a:solidFill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2700000">
            <a:off x="15651243" y="9312941"/>
            <a:ext cx="6664400" cy="8669109"/>
            <a:chOff x="0" y="0"/>
            <a:chExt cx="1755233" cy="22832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23D54">
                  <a:alpha val="89804"/>
                </a:srgbClr>
              </a:solidFill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547629" y="3040286"/>
            <a:ext cx="13910747" cy="126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69"/>
              </a:lnSpc>
              <a:spcBef>
                <a:spcPct val="0"/>
              </a:spcBef>
            </a:pPr>
            <a:r>
              <a:rPr lang="en-US" sz="3692">
                <a:solidFill>
                  <a:srgbClr val="1F1F1F"/>
                </a:solidFill>
                <a:latin typeface="Open Sans Bold"/>
              </a:rPr>
              <a:t>Art.18º - </a:t>
            </a:r>
            <a:r>
              <a:rPr lang="en-US" sz="3692">
                <a:solidFill>
                  <a:srgbClr val="000000"/>
                </a:solidFill>
                <a:latin typeface="Open Sans Light"/>
              </a:rPr>
              <a:t>Além das restrições do Código de Ética Profissional e do Regimento de Estágio, é vetado ao estagiário: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47629" y="5290279"/>
            <a:ext cx="14616175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"/>
              </a:rPr>
              <a:t>e) - Retirar do SEPSI ou da instituição concedente de estágio qualquer documento e/ou material, salvo em situações expressamente autorizadas por quem de direito.</a:t>
            </a:r>
          </a:p>
        </p:txBody>
      </p:sp>
      <p:sp>
        <p:nvSpPr>
          <p:cNvPr id="16" name="Freeform 16"/>
          <p:cNvSpPr/>
          <p:nvPr/>
        </p:nvSpPr>
        <p:spPr>
          <a:xfrm>
            <a:off x="296961" y="8971963"/>
            <a:ext cx="1463477" cy="1108227"/>
          </a:xfrm>
          <a:custGeom>
            <a:avLst/>
            <a:gdLst/>
            <a:ahLst/>
            <a:cxnLst/>
            <a:rect l="l" t="t" r="r" b="b"/>
            <a:pathLst>
              <a:path w="1463477" h="1108227">
                <a:moveTo>
                  <a:pt x="0" y="0"/>
                </a:moveTo>
                <a:lnTo>
                  <a:pt x="1463478" y="0"/>
                </a:lnTo>
                <a:lnTo>
                  <a:pt x="1463478" y="1108227"/>
                </a:lnTo>
                <a:lnTo>
                  <a:pt x="0" y="110822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661860" y="0"/>
            <a:ext cx="6626140" cy="10287000"/>
          </a:xfrm>
          <a:custGeom>
            <a:avLst/>
            <a:gdLst/>
            <a:ahLst/>
            <a:cxnLst/>
            <a:rect l="l" t="t" r="r" b="b"/>
            <a:pathLst>
              <a:path w="6626140" h="10287000">
                <a:moveTo>
                  <a:pt x="0" y="0"/>
                </a:moveTo>
                <a:lnTo>
                  <a:pt x="6626140" y="0"/>
                </a:lnTo>
                <a:lnTo>
                  <a:pt x="662614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926" r="-51091"/>
            </a:stretch>
          </a:blipFill>
        </p:spPr>
      </p:sp>
      <p:grpSp>
        <p:nvGrpSpPr>
          <p:cNvPr id="3" name="Group 3"/>
          <p:cNvGrpSpPr/>
          <p:nvPr/>
        </p:nvGrpSpPr>
        <p:grpSpPr>
          <a:xfrm rot="-2700000">
            <a:off x="-6727590" y="-4916355"/>
            <a:ext cx="6664400" cy="8669109"/>
            <a:chOff x="0" y="0"/>
            <a:chExt cx="1755233" cy="228322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23D54">
                  <a:alpha val="89804"/>
                </a:srgbClr>
              </a:solidFill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395972" y="2424564"/>
            <a:ext cx="9821959" cy="2063332"/>
            <a:chOff x="0" y="0"/>
            <a:chExt cx="2586853" cy="5434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86854" cy="543429"/>
            </a:xfrm>
            <a:custGeom>
              <a:avLst/>
              <a:gdLst/>
              <a:ahLst/>
              <a:cxnLst/>
              <a:rect l="l" t="t" r="r" b="b"/>
              <a:pathLst>
                <a:path w="2586854" h="543429">
                  <a:moveTo>
                    <a:pt x="0" y="0"/>
                  </a:moveTo>
                  <a:lnTo>
                    <a:pt x="2586854" y="0"/>
                  </a:lnTo>
                  <a:lnTo>
                    <a:pt x="2586854" y="543429"/>
                  </a:lnTo>
                  <a:lnTo>
                    <a:pt x="0" y="543429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2700000">
            <a:off x="6478575" y="10584941"/>
            <a:ext cx="6664400" cy="8669109"/>
            <a:chOff x="0" y="0"/>
            <a:chExt cx="1755233" cy="22832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55233" cy="2283222"/>
            </a:xfrm>
            <a:custGeom>
              <a:avLst/>
              <a:gdLst/>
              <a:ahLst/>
              <a:cxnLst/>
              <a:rect l="l" t="t" r="r" b="b"/>
              <a:pathLst>
                <a:path w="1755233" h="2283222">
                  <a:moveTo>
                    <a:pt x="0" y="0"/>
                  </a:moveTo>
                  <a:lnTo>
                    <a:pt x="1755233" y="0"/>
                  </a:lnTo>
                  <a:lnTo>
                    <a:pt x="1755233" y="2283222"/>
                  </a:lnTo>
                  <a:lnTo>
                    <a:pt x="0" y="228322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023D54">
                  <a:alpha val="89804"/>
                </a:srgbClr>
              </a:solidFill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AutoShape 12"/>
          <p:cNvSpPr/>
          <p:nvPr/>
        </p:nvSpPr>
        <p:spPr>
          <a:xfrm>
            <a:off x="-7036629" y="2386464"/>
            <a:ext cx="13227813" cy="0"/>
          </a:xfrm>
          <a:prstGeom prst="line">
            <a:avLst/>
          </a:prstGeom>
          <a:ln w="38100" cap="flat">
            <a:solidFill>
              <a:srgbClr val="EEEEE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06330" y="2736821"/>
            <a:ext cx="1031015" cy="1347732"/>
          </a:xfrm>
          <a:custGeom>
            <a:avLst/>
            <a:gdLst/>
            <a:ahLst/>
            <a:cxnLst/>
            <a:rect l="l" t="t" r="r" b="b"/>
            <a:pathLst>
              <a:path w="1031015" h="1347732">
                <a:moveTo>
                  <a:pt x="0" y="0"/>
                </a:moveTo>
                <a:lnTo>
                  <a:pt x="1031015" y="0"/>
                </a:lnTo>
                <a:lnTo>
                  <a:pt x="1031015" y="1347732"/>
                </a:lnTo>
                <a:lnTo>
                  <a:pt x="0" y="13477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0" y="5538738"/>
            <a:ext cx="1243674" cy="1085389"/>
          </a:xfrm>
          <a:custGeom>
            <a:avLst/>
            <a:gdLst/>
            <a:ahLst/>
            <a:cxnLst/>
            <a:rect l="l" t="t" r="r" b="b"/>
            <a:pathLst>
              <a:path w="1243674" h="1085389">
                <a:moveTo>
                  <a:pt x="0" y="0"/>
                </a:moveTo>
                <a:lnTo>
                  <a:pt x="1243674" y="0"/>
                </a:lnTo>
                <a:lnTo>
                  <a:pt x="1243674" y="1085388"/>
                </a:lnTo>
                <a:lnTo>
                  <a:pt x="0" y="10853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06330" y="8219871"/>
            <a:ext cx="1137345" cy="1137345"/>
          </a:xfrm>
          <a:custGeom>
            <a:avLst/>
            <a:gdLst/>
            <a:ahLst/>
            <a:cxnLst/>
            <a:rect l="l" t="t" r="r" b="b"/>
            <a:pathLst>
              <a:path w="1137345" h="1137345">
                <a:moveTo>
                  <a:pt x="0" y="0"/>
                </a:moveTo>
                <a:lnTo>
                  <a:pt x="1137344" y="0"/>
                </a:lnTo>
                <a:lnTo>
                  <a:pt x="1137344" y="1137344"/>
                </a:lnTo>
                <a:lnTo>
                  <a:pt x="0" y="113734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596022" y="2478042"/>
            <a:ext cx="9421858" cy="18897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3"/>
              </a:lnSpc>
              <a:spcBef>
                <a:spcPct val="0"/>
              </a:spcBef>
            </a:pPr>
            <a:r>
              <a:rPr lang="en-US" sz="3602">
                <a:solidFill>
                  <a:srgbClr val="000000"/>
                </a:solidFill>
                <a:latin typeface="Open Sans Bold"/>
              </a:rPr>
              <a:t>Dúvidas acerca do atendimento devem ser sanadas com o professor durante a supervisão;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395972" y="5049766"/>
            <a:ext cx="9821959" cy="2063332"/>
            <a:chOff x="0" y="0"/>
            <a:chExt cx="2586853" cy="54342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586854" cy="543429"/>
            </a:xfrm>
            <a:custGeom>
              <a:avLst/>
              <a:gdLst/>
              <a:ahLst/>
              <a:cxnLst/>
              <a:rect l="l" t="t" r="r" b="b"/>
              <a:pathLst>
                <a:path w="2586854" h="543429">
                  <a:moveTo>
                    <a:pt x="0" y="0"/>
                  </a:moveTo>
                  <a:lnTo>
                    <a:pt x="2586854" y="0"/>
                  </a:lnTo>
                  <a:lnTo>
                    <a:pt x="2586854" y="543429"/>
                  </a:lnTo>
                  <a:lnTo>
                    <a:pt x="0" y="543429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342461" y="5223338"/>
            <a:ext cx="7928980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dirty="0">
                <a:solidFill>
                  <a:srgbClr val="000000"/>
                </a:solidFill>
                <a:latin typeface="Open Sans Bold"/>
              </a:rPr>
              <a:t>É </a:t>
            </a:r>
            <a:r>
              <a:rPr lang="en-US" sz="3599" dirty="0" err="1">
                <a:solidFill>
                  <a:srgbClr val="000000"/>
                </a:solidFill>
                <a:latin typeface="Open Sans Bold"/>
              </a:rPr>
              <a:t>dever</a:t>
            </a:r>
            <a:r>
              <a:rPr lang="en-US" sz="3599" dirty="0">
                <a:solidFill>
                  <a:srgbClr val="000000"/>
                </a:solidFill>
                <a:latin typeface="Open Sans Bold"/>
              </a:rPr>
              <a:t> do </a:t>
            </a:r>
            <a:r>
              <a:rPr lang="en-US" sz="3599" dirty="0" err="1">
                <a:solidFill>
                  <a:srgbClr val="000000"/>
                </a:solidFill>
                <a:latin typeface="Open Sans Bold"/>
              </a:rPr>
              <a:t>estagiário</a:t>
            </a:r>
            <a:r>
              <a:rPr lang="en-US" sz="3599" dirty="0">
                <a:solidFill>
                  <a:srgbClr val="000000"/>
                </a:solidFill>
                <a:latin typeface="Open Sans Bold"/>
              </a:rPr>
              <a:t> se </a:t>
            </a:r>
            <a:r>
              <a:rPr lang="en-US" sz="3599" dirty="0" err="1">
                <a:solidFill>
                  <a:srgbClr val="000000"/>
                </a:solidFill>
                <a:latin typeface="Open Sans Bold"/>
              </a:rPr>
              <a:t>responsabilizar</a:t>
            </a:r>
            <a:r>
              <a:rPr lang="en-US" sz="35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Open Sans Bold"/>
              </a:rPr>
              <a:t>por</a:t>
            </a:r>
            <a:r>
              <a:rPr lang="en-US" sz="35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Open Sans Bold"/>
              </a:rPr>
              <a:t>marcar</a:t>
            </a:r>
            <a:r>
              <a:rPr lang="en-US" sz="35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Open Sans Bold"/>
              </a:rPr>
              <a:t>os</a:t>
            </a:r>
            <a:r>
              <a:rPr lang="en-US" sz="3599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Open Sans Bold"/>
              </a:rPr>
              <a:t>atendimentos</a:t>
            </a:r>
            <a:r>
              <a:rPr lang="en-US" sz="3599" dirty="0">
                <a:solidFill>
                  <a:srgbClr val="000000"/>
                </a:solidFill>
                <a:latin typeface="Open Sans Bold"/>
              </a:rPr>
              <a:t>;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395972" y="7684598"/>
            <a:ext cx="9821959" cy="2063332"/>
            <a:chOff x="0" y="0"/>
            <a:chExt cx="2586853" cy="54342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586854" cy="543429"/>
            </a:xfrm>
            <a:custGeom>
              <a:avLst/>
              <a:gdLst/>
              <a:ahLst/>
              <a:cxnLst/>
              <a:rect l="l" t="t" r="r" b="b"/>
              <a:pathLst>
                <a:path w="2586854" h="543429">
                  <a:moveTo>
                    <a:pt x="0" y="0"/>
                  </a:moveTo>
                  <a:lnTo>
                    <a:pt x="2586854" y="0"/>
                  </a:lnTo>
                  <a:lnTo>
                    <a:pt x="2586854" y="543429"/>
                  </a:lnTo>
                  <a:lnTo>
                    <a:pt x="0" y="543429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2293567" y="8448501"/>
            <a:ext cx="7670602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Evolução de ficha (fichas antigas);</a:t>
            </a:r>
          </a:p>
        </p:txBody>
      </p:sp>
      <p:sp>
        <p:nvSpPr>
          <p:cNvPr id="25" name="Freeform 25"/>
          <p:cNvSpPr/>
          <p:nvPr/>
        </p:nvSpPr>
        <p:spPr>
          <a:xfrm>
            <a:off x="12448698" y="3287089"/>
            <a:ext cx="5052464" cy="3826009"/>
          </a:xfrm>
          <a:custGeom>
            <a:avLst/>
            <a:gdLst/>
            <a:ahLst/>
            <a:cxnLst/>
            <a:rect l="l" t="t" r="r" b="b"/>
            <a:pathLst>
              <a:path w="5052464" h="3826009">
                <a:moveTo>
                  <a:pt x="0" y="0"/>
                </a:moveTo>
                <a:lnTo>
                  <a:pt x="5052464" y="0"/>
                </a:lnTo>
                <a:lnTo>
                  <a:pt x="5052464" y="3826009"/>
                </a:lnTo>
                <a:lnTo>
                  <a:pt x="0" y="382600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498</Words>
  <Application>Microsoft Office PowerPoint</Application>
  <PresentationFormat>Personalizar</PresentationFormat>
  <Paragraphs>22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Open Sans Extra Bold</vt:lpstr>
      <vt:lpstr>Jannah</vt:lpstr>
      <vt:lpstr>Calibri</vt:lpstr>
      <vt:lpstr>Open Sans</vt:lpstr>
      <vt:lpstr>Open Sans Light</vt:lpstr>
      <vt:lpstr>Arial</vt:lpstr>
      <vt:lpstr>Open Sans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Manual do Estagiário</dc:title>
  <cp:lastModifiedBy>LORENI TERESINHA PEREIRA CORREA</cp:lastModifiedBy>
  <cp:revision>5</cp:revision>
  <dcterms:created xsi:type="dcterms:W3CDTF">2006-08-16T00:00:00Z</dcterms:created>
  <dcterms:modified xsi:type="dcterms:W3CDTF">2023-08-10T19:23:18Z</dcterms:modified>
  <dc:identifier>DAFqmAunKSU</dc:identifier>
</cp:coreProperties>
</file>